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92" r:id="rId3"/>
    <p:sldId id="301" r:id="rId4"/>
    <p:sldId id="281" r:id="rId5"/>
    <p:sldId id="258" r:id="rId6"/>
    <p:sldId id="304" r:id="rId7"/>
    <p:sldId id="276" r:id="rId8"/>
    <p:sldId id="277" r:id="rId9"/>
    <p:sldId id="275" r:id="rId10"/>
    <p:sldId id="260" r:id="rId11"/>
    <p:sldId id="263" r:id="rId12"/>
    <p:sldId id="264" r:id="rId13"/>
    <p:sldId id="265" r:id="rId14"/>
    <p:sldId id="266" r:id="rId15"/>
    <p:sldId id="294" r:id="rId16"/>
    <p:sldId id="267" r:id="rId17"/>
    <p:sldId id="297" r:id="rId18"/>
    <p:sldId id="278" r:id="rId19"/>
    <p:sldId id="259" r:id="rId20"/>
    <p:sldId id="279" r:id="rId21"/>
    <p:sldId id="293" r:id="rId22"/>
    <p:sldId id="296" r:id="rId23"/>
    <p:sldId id="302" r:id="rId24"/>
    <p:sldId id="299" r:id="rId25"/>
    <p:sldId id="300" r:id="rId26"/>
    <p:sldId id="303" r:id="rId27"/>
    <p:sldId id="305" r:id="rId28"/>
    <p:sldId id="306" r:id="rId29"/>
    <p:sldId id="282" r:id="rId30"/>
    <p:sldId id="283" r:id="rId31"/>
    <p:sldId id="285" r:id="rId32"/>
    <p:sldId id="284" r:id="rId33"/>
    <p:sldId id="291" r:id="rId34"/>
    <p:sldId id="286" r:id="rId35"/>
    <p:sldId id="287" r:id="rId36"/>
    <p:sldId id="288" r:id="rId37"/>
    <p:sldId id="280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Arial Black" panose="020B0A04020102020204" pitchFamily="34" charset="0"/>
      <p:bold r:id="rId41"/>
    </p:embeddedFont>
    <p:embeddedFont>
      <p:font typeface="배달의민족 한나체 Air" panose="020B0600000101010101" pitchFamily="50" charset="-127"/>
      <p:regular r:id="rId42"/>
    </p:embeddedFont>
    <p:embeddedFont>
      <p:font typeface="HY견고딕" panose="02030600000101010101" pitchFamily="18" charset="-127"/>
      <p:regular r:id="rId43"/>
    </p:embeddedFont>
    <p:embeddedFont>
      <p:font typeface="배달의민족 한나체 Pro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024"/>
    <a:srgbClr val="1F2024"/>
    <a:srgbClr val="202226"/>
    <a:srgbClr val="202026"/>
    <a:srgbClr val="202024"/>
    <a:srgbClr val="1F2023"/>
    <a:srgbClr val="E6E6E6"/>
    <a:srgbClr val="212123"/>
    <a:srgbClr val="202022"/>
    <a:srgbClr val="222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10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3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2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3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5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2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C0A5-C9A9-49B4-992E-677D0EFA278E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F608-BE2D-4794-BFDE-266F80FCC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genefn.com/common/files/amail/20200115_B2510_leejaeil_624.pdf" TargetMode="External"/><Relationship Id="rId13" Type="http://schemas.openxmlformats.org/officeDocument/2006/relationships/hyperlink" Target="http://sec-story.com/221765557633" TargetMode="External"/><Relationship Id="rId18" Type="http://schemas.openxmlformats.org/officeDocument/2006/relationships/hyperlink" Target="https://www.kipost.net/news/articleView.html?idxno=202440" TargetMode="External"/><Relationship Id="rId3" Type="http://schemas.openxmlformats.org/officeDocument/2006/relationships/hyperlink" Target="http://news.appstory.co.kr/plan12710" TargetMode="External"/><Relationship Id="rId7" Type="http://schemas.openxmlformats.org/officeDocument/2006/relationships/hyperlink" Target="https://www.g.camp/1108" TargetMode="External"/><Relationship Id="rId12" Type="http://schemas.openxmlformats.org/officeDocument/2006/relationships/hyperlink" Target="https://blog.naver.com/mchoi0602/221765801511" TargetMode="External"/><Relationship Id="rId17" Type="http://schemas.openxmlformats.org/officeDocument/2006/relationships/hyperlink" Target="https://www.wired.kr/news/articleView.html?idxno=729" TargetMode="External"/><Relationship Id="rId2" Type="http://schemas.openxmlformats.org/officeDocument/2006/relationships/hyperlink" Target="http://www.thelec.kr/news/articleView.html?idxno=4678" TargetMode="External"/><Relationship Id="rId16" Type="http://schemas.openxmlformats.org/officeDocument/2006/relationships/hyperlink" Target="https://www.geekwire.com/2020/ces-tech-trends-watch-2020-beyond-according-show-organizer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lobal-autonews.com/bbs/board.php?bo_table=bd_028&amp;wr_id=96" TargetMode="External"/><Relationship Id="rId11" Type="http://schemas.openxmlformats.org/officeDocument/2006/relationships/hyperlink" Target="https://blog.naver.com/mchoi0602/221763282089" TargetMode="External"/><Relationship Id="rId5" Type="http://schemas.openxmlformats.org/officeDocument/2006/relationships/hyperlink" Target="http://www.kgnews.co.kr/news/articleView.html?idxno=572551" TargetMode="External"/><Relationship Id="rId15" Type="http://schemas.openxmlformats.org/officeDocument/2006/relationships/hyperlink" Target="https://www.edaily.co.kr/news/read?newsId=01361206625635752&amp;mediaCodeNo=257" TargetMode="External"/><Relationship Id="rId10" Type="http://schemas.openxmlformats.org/officeDocument/2006/relationships/hyperlink" Target="https://ee.kookmin.ac.kr/community/board/notice/878" TargetMode="External"/><Relationship Id="rId4" Type="http://schemas.openxmlformats.org/officeDocument/2006/relationships/hyperlink" Target="http://news.naver.com/main/read.nhn?mode=LSD&amp;mid=sec&amp;sid1=001&amp;oid=119&amp;aid=0002376847" TargetMode="External"/><Relationship Id="rId9" Type="http://schemas.openxmlformats.org/officeDocument/2006/relationships/hyperlink" Target="https://ee.kookmin.ac.kr/community/board/notice/882" TargetMode="External"/><Relationship Id="rId14" Type="http://schemas.openxmlformats.org/officeDocument/2006/relationships/hyperlink" Target="http://gamsungit.com/22176239896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nventure.com.ua/upload/pic2019-2q/ces-2020-uv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212" y="0"/>
            <a:ext cx="12429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37212" y="0"/>
            <a:ext cx="5304512" cy="6858000"/>
          </a:xfrm>
          <a:prstGeom prst="rect">
            <a:avLst/>
          </a:prstGeom>
          <a:solidFill>
            <a:srgbClr val="1F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37212" y="1"/>
            <a:ext cx="12429212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5371" y="4006147"/>
            <a:ext cx="5171857" cy="128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CES2020</a:t>
            </a:r>
            <a:endParaRPr lang="ko-KR" altLang="en-US" sz="8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786743" y="5291913"/>
            <a:ext cx="3050485" cy="494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기술동향보고서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6392" y="592615"/>
            <a:ext cx="1119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뷰티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706" y="4243051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아모레퍼시픽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‘3D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프린팅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마스크팩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84" y="4922175"/>
            <a:ext cx="432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사람마다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얼굴을 실시간으로 읽어내고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토대로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도안을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맞춤으로 디자인할 뿐만 아니라 스캔한 사용자의 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고려해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마스크팩을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출력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2998" y="2597044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로레알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기반 화장품 디바이스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페르소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8391" y="3241962"/>
            <a:ext cx="4537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페르소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모바일 앱을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통해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얼굴 사진을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찍으면 인공지능을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활용해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전반적인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피부 상태를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피부 상태에 영향을 미치는 환경 조건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자외선 등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평가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퍼스널 옵션과 제형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수분레벨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등을 선택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취합 후 맞춤형 스킨케어 제품 조제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078" name="Picture 6" descr="로레알이 CES2020에서 선보인 가정용 개인 맞춤형 3-in-1 화장품 디바이스 페르소 (사진=로레알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2" y="4909099"/>
            <a:ext cx="2917881" cy="16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‘개인 피부 분석’ 단계. 사용자가 페르소 모바일 앱을 열어 스마트폰 카메라로 얼굴 사진을 찍으면 인공지능을 활용해 사용자의 전반적인 피부 상태를 분석한다. (사진=로레알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1641069"/>
            <a:ext cx="2917882" cy="16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‘환경 평가’ 단계. 실시간 대기질 데이터 기술인 브리조미터의 위치 데이터를 활용해 사용자의 피부 상태에 영향을 미치는 지역 환경 조건을 평가한다. (사진=로레알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3" y="3275085"/>
            <a:ext cx="2917881" cy="163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ost-phinf.pstatic.net/MjAyMDAxMTBfMTU2/MDAxNTc4NjQyNjA0ODQ3.cxgxSMdyDRRzpyHMpmd-a0msyFqhnLdnC8jEXoXXCEkg.qu8cCqGphJWt_UPCIWPw6bKwAkJHx8HB08bHmCbISA4g.JPEG/image_8725930811578642591554.jpg?type=w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5" y="1851099"/>
            <a:ext cx="3043140" cy="21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8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news.pstatic.net/image/119/2020/01/15/0002376847_002_20200115095606534.jpeg?type=w6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51" y="923073"/>
            <a:ext cx="8535297" cy="370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351" y="5280730"/>
            <a:ext cx="6518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주목한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미래자동차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(58%)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 자동차 관련 가장 혁신적인 기술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(31%)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향후 자동차 분야와 활발한 융합이 기대되는 분야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빅데이터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(38%)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7279" y="4630057"/>
            <a:ext cx="429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조사대상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CES2020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 참가기업 및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관객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180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70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36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1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48" y="2147961"/>
            <a:ext cx="3633348" cy="2085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7143" y="4600018"/>
            <a:ext cx="2304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Anywhere in home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5300" y="5366602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어디서든 집처럼 지낼 수 있는 편리한 삶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5033" y="2340112"/>
            <a:ext cx="41359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인공지능의 발전단계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효율화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추론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탐구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현재 인공지능 기술을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단계로 평가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00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852" y="3429000"/>
            <a:ext cx="27150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우리가 질문을 하면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그에 대한 답을 제시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구글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어시스턴트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852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6061" y="3429000"/>
            <a:ext cx="27150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개인정보를 토대로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주스를 좋아한다는 데이터가 있으면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집에 돌아와 쉬고있을 때 주스를 드시지 않겠냐는 질문을 스스로 던지고 사용자의 대답에 따라 이 인공지능과 연결된 가전제품들이 알아서 바로 마실 수 있게 준비해 줌</a:t>
            </a:r>
            <a:endParaRPr lang="en-US" altLang="ko-KR" sz="16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6061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8270" y="3429000"/>
            <a:ext cx="2715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사용자를 분석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스트레스로 인해 잠을 잘 자지 못한 것 같으면 스트레스 해소에 도움이 되는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아침메뉴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따뜻한 커피를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마실경우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인공지능이 이를 인지하고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추운날이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되면 따뜻한 커피 추천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270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0479" y="3429000"/>
            <a:ext cx="271506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스스로 판단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만약 사용자가 특정 온도에서 잠을 잘 </a:t>
            </a:r>
            <a:r>
              <a:rPr lang="ko-KR" altLang="en-US" sz="16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자는것이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확인되면</a:t>
            </a:r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온도를 맞추기 위해 여러 행동을 함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과거의 일을 기억하며 스스로 탐구</a:t>
            </a:r>
            <a:endParaRPr lang="en-US" altLang="ko-KR" sz="16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479" y="2736112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45748" y="30161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56535" y="300618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898617" y="2996211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38467" y="1818251"/>
            <a:ext cx="27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인공지능 발전단계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69121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511384" y="5070341"/>
            <a:ext cx="0" cy="205319"/>
          </a:xfrm>
          <a:prstGeom prst="straightConnector1">
            <a:avLst/>
          </a:prstGeom>
          <a:ln w="12700" cap="rnd">
            <a:solidFill>
              <a:schemeClr val="tx1"/>
            </a:solidFill>
            <a:headEnd w="med" len="sm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1117" y="5275660"/>
            <a:ext cx="54053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87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8783" y="4304732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OLED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디스플레이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2880" y="4939489"/>
            <a:ext cx="3786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삶의 모든 순간에 함께하는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디스플레이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(Your Lifestyle with LG Display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항공기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일반 가정과 호텔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사무실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상업시설 등 일상에서 경험할 수 있는 다양한 공간의 특성과 소비자들의 라이프 스타일에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맞춰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제품영역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확장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3639" y="4304732"/>
            <a:ext cx="325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식물재배기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1589" y="4939489"/>
            <a:ext cx="4197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복잡한 채소 재배과정 대부분을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자동화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사용자는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스마트폰을 통해 채소의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생장상태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모니터링 및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제어 가능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Picture 2" descr="https://post-phinf.pstatic.net/MjAxOTEyMzBfODkg/MDAxNTc3NjYyMTg3MjA3.l5BTb075fIkcV7rY98jGtHaknhVMCmzUIxJ1uis8RHsg.WKAkLvL20WK32lNBAIPVs57mPyDixhcLVFN5XLFT3OQg.JPEG/01-1_%284%29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62" y="1696778"/>
            <a:ext cx="3080186" cy="23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blog.lgdisplay.com/lgdisplay/wp-content/uploads/2020/01/20200106_071940-1024x7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94" y="1696778"/>
            <a:ext cx="3080186" cy="23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2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2870" y="4231718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ThinQ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6453" y="4075813"/>
            <a:ext cx="3795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트윈워시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세탁기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DD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모터를 탑재하여 세탁물의 무게를 감지한 후 인공지능이 약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만개의 빅데이터를 활용해 의류 재질을 분석하여 최적의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세탁코스를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실행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세탁물을 넣은 다음 바로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시작버튼만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누르면 동작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9" y="2021249"/>
            <a:ext cx="3768164" cy="1843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16" y="2021249"/>
            <a:ext cx="3708627" cy="1842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0835" y="4075813"/>
            <a:ext cx="37951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인스타뷰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씽큐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냉장고</a:t>
            </a: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기존에 두드리면 냉장고 안의 식재료를 보여주는 기능을 넘어 재료를 확인해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요리방법을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추천하고 식재료가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떨어짐녀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사용자가 주문하도록 알려주는 스마트 냉장고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66" y="2012809"/>
            <a:ext cx="3722820" cy="18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0968" y="2043624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모든 제품에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플랫폼 적용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7866" y="2925247"/>
            <a:ext cx="4676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실생활에 바로 적용될 수 있을 기술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가전 전시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3737" y="4688493"/>
            <a:ext cx="950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스타일러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공기청정기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무선청소기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식물재배기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맥주제조기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등 새로운 가전 트렌드 및 수요 창출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038" y="3806870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무인화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서비스로봇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공장자동화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9120" y="592615"/>
            <a:ext cx="853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LG</a:t>
            </a:r>
          </a:p>
        </p:txBody>
      </p:sp>
    </p:spTree>
    <p:extLst>
      <p:ext uri="{BB962C8B-B14F-4D97-AF65-F5344CB8AC3E}">
        <p14:creationId xmlns:p14="http://schemas.microsoft.com/office/powerpoint/2010/main" val="566128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검정 배경에 #AgeofExperience라는 해시태그가 적혀 있습니다. 해시태그 아래에는 로봇의 얼굴이 있습니다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6" y="2525331"/>
            <a:ext cx="4482447" cy="208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32383" y="592615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6865" y="4977389"/>
            <a:ext cx="362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(Age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of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Experience)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3700" y="1647633"/>
            <a:ext cx="52848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 키워드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년을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정의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빠르게 변하는 도시와 사회 속에서 개개인의 라이프스타일도 다양해지고 있다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저마다의 라이프스타일을 가진 지금의 소비자들은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소유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것을 넘어 제품을 통해 편리함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편안함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기쁨 등 다양한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경험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누리길 기대한다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년은 사람이 중심인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경험의 시대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될 것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3700" y="5537156"/>
            <a:ext cx="3978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인간 중심 혁신 추구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 중심적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라이프스타일 최적화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010400" y="5027140"/>
            <a:ext cx="0" cy="300608"/>
          </a:xfrm>
          <a:prstGeom prst="straightConnector1">
            <a:avLst/>
          </a:prstGeom>
          <a:ln w="31750" cap="rnd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성 8k qled tv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00" y="1749566"/>
            <a:ext cx="2768572" cy="18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3057" y="3872424"/>
            <a:ext cx="2930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지능형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컴퍼니언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로봇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0417" y="4549676"/>
            <a:ext cx="4493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탑재된 소형 카메라를 통해 사용자를 따라다니며 실시간으로 스마트 가전 제어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온 디바이스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기능을 탑재하여 데이터를 서버가 아닌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기기상에서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처리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내에서 자체적으로 정보를 처리함으로써 해킹 등의 위협요소를 제거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Picture 2" descr="https://post-phinf.pstatic.net/MjAyMDAxMTBfMTYz/MDAxNTc4NjM5MzcwOTQz.gbcfo3J2ItQr82epOoR8vwS1UpoUlxmftW7D83Rh84Ug.bEo-y7a_maxIYnjNiNKJqA7ZlsJgrpFx7O7Ji1nLQcog.JPEG/Samsung_keynote_product.jpg?type=w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652" y="1749566"/>
            <a:ext cx="2768572" cy="18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84488" y="3872424"/>
            <a:ext cx="167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8K QLED TV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189" y="4549676"/>
            <a:ext cx="4626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저화질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영상을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업스케일링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해주는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딥러닝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퀀텀프로세서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탑재 등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화질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사운드 강화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가정 내 연결된 모든 디바이스를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TV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제어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66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6804" y="4590342"/>
            <a:ext cx="793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참여하는 한국 기업은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390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여개로 지난해 대비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31%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증가한 것으로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미국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중국에 이어 세번째로 높은 참여율을 보임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74" y="1413254"/>
            <a:ext cx="8016252" cy="24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40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9808" y="4555929"/>
            <a:ext cx="4083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대화가 가능한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디지털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아바타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시차 지연 없는 실시간 대화를 가능하게 하는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딥러닝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소프트웨어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CORE R3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수백만 가지의 표정과 여러 외국어를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구사할 수 있는 것이 특징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트레이터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 대화형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아바타로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 예정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Picture 4" descr="https://post-phinf.pstatic.net/MjAyMDAxMTBfMTc3/MDAxNTc4NjQxMTIyMjY3.1ODQuT20ceIYA17sWCZS4PvBlCebqS4le0gCmKsVmBMg.I15wR3mQXwpZV39t6_z1SCu_a_KmcqoAqB618nxW6tYg.JPEG/Samsung-Neon-artificial-humans-shown-off-at-CES-2020.jpg?type=w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60" y="1749567"/>
            <a:ext cx="2768572" cy="18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49424" y="387242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네온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" name="Picture 2" descr="넥스레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04" y="1749567"/>
            <a:ext cx="2768572" cy="169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44059" y="3872424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기업용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블록체인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플랫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폼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49033" y="4552558"/>
            <a:ext cx="296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블록체인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기반 자동차 부품 관리 서비스 사례 소개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배까지 속도를 높은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넥스레저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엑셀러레이터 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82" y="1749567"/>
            <a:ext cx="2768572" cy="17521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93700" y="3872424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키보드 없이 타이핑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셀피타입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6057" y="4552558"/>
            <a:ext cx="296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 전면카메라로 손가락의 움직임을 인식해 물리적 키보드 없이도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이핑이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45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31582" y="59261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삼성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7756" y="2043624"/>
            <a:ext cx="777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사용자경험에 포커스를 맞춘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활용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개인 라이프스타일 최적화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편의성 개선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239" y="2925247"/>
            <a:ext cx="597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볼리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네온 등 아직 제품화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상용화 단계와는 거리가 있음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8993" y="4258747"/>
            <a:ext cx="8334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커넥티드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리빙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(Connected Living)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핵심가치로 집과 일상생활 중심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 개발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096000" y="5027140"/>
            <a:ext cx="0" cy="300608"/>
          </a:xfrm>
          <a:prstGeom prst="straightConnector1">
            <a:avLst/>
          </a:prstGeom>
          <a:ln w="31750" cap="rnd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01979" y="569603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스마트시티로 발전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5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현대차 엠비전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8" b="7333"/>
          <a:stretch/>
        </p:blipFill>
        <p:spPr bwMode="auto">
          <a:xfrm>
            <a:off x="8193166" y="2021249"/>
            <a:ext cx="3722820" cy="204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9" y="2021249"/>
            <a:ext cx="3768164" cy="211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img1.daumcdn.net/thumb/R720x0/?fname=https%3A%2F%2Fnews.hmgjournal.com%2Fimages_n%2Fcontents%2Fces-2020-hyundai-hub-pbv-movie-introduc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16" y="2021249"/>
            <a:ext cx="3708627" cy="20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08339" y="592615"/>
            <a:ext cx="1175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6453" y="4362415"/>
            <a:ext cx="3795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Hub(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환승 거점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UAM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PBV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만나는 거점으로 사람들이 다양한 방식으로 교류하고 새로운 가치를 누릴 수 있는 공간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7000" y="4362415"/>
            <a:ext cx="37951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엠비전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S(</a:t>
            </a:r>
            <a:r>
              <a:rPr lang="en-US" altLang="ko-KR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M.Vision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S)</a:t>
            </a:r>
            <a:endParaRPr lang="ko-KR" altLang="en-US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공유 가능한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기반 도심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공유형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컨셉트로 카메라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레이더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라이다 등 자율주행 센서와 커뮤니케이션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라이팅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가상공간 터치 등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미래차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핵심 기술 접목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235" y="4362415"/>
            <a:ext cx="3795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PBV(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목적 기반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설계에 따라 카페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병원 등 맞춤형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비스를 이동 중 자유롭게 이용하는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도심형 친환경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Hub 1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층에 위치한 도킹 스테이션에 결합해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Hub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연결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90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08339" y="592615"/>
            <a:ext cx="1175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408" y="1955275"/>
            <a:ext cx="5769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UAM-PBV-Hub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이어지는 미래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솔루션 제시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5495" y="2836898"/>
            <a:ext cx="892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전기차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차량공유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차량서브스크립션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등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그룹으로 변화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4173" y="2434843"/>
            <a:ext cx="2022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*UAM: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도심 항공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모빌리티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3635" y="380687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16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43" y="1749567"/>
            <a:ext cx="2768572" cy="18102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58" y="1749567"/>
            <a:ext cx="2768572" cy="18102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1545" y="4555929"/>
            <a:ext cx="309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분산처리 기술인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MEC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기반으로 하는 서비스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초고화질의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8K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영상을 무선으로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직수신하는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환경 구현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5013" y="592615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7412" y="3872424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8K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콘텐츠 스트리밍 기술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0423" y="3872424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통합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M’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7462" y="4552558"/>
            <a:ext cx="3443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텔레콤의 내비게이션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맵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음원 서비스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온라인 동영상 서비스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(OTT) 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웨이브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’,</a:t>
            </a: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주차 서비스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맵 주차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등을 한번에 제어할 수 있는 통합 시스템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7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43" y="1749567"/>
            <a:ext cx="2768572" cy="18556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58" y="1749567"/>
            <a:ext cx="2768572" cy="1855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5897" y="4555929"/>
            <a:ext cx="4647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텔레콤의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1550mm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파장 단일 광자 라이다 송수신 기술과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PSSI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2D MEMS(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초소형 정밀기계 기술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미러 스캐닝 기술을 결합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기존의 모터 방식의 스캐닝 구조 대비 높은 해상도를 확보할 수 있어 보다 명확한 물체 인식이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빛을 더 많이 받아들일 수 있도록 단일광자검출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(SPAD)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적용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5013" y="592615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3061" y="3872424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차세대 단일 광자 라이다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5053" y="3872424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SKC, SK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이노베이션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0733" y="4552558"/>
            <a:ext cx="4316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이노베이션 배터리 소재 리튬이온배터리분리막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전기차용 친환경 윤활유 제품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 내장재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범퍼 등 경량화 소재 공개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SKC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음극소재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동박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경량화 소재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PCT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 디스플레이 소재 투명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폴리이미드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(PI)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내장재용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친환경 폴리우레탄 등 전시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16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0111" y="2043624"/>
            <a:ext cx="4411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기반 미디어 서비스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 기술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3408" y="2925247"/>
            <a:ext cx="5165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바이톤과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국내 출시할 전기차 대상 협력 </a:t>
            </a:r>
            <a:r>
              <a:rPr lang="en-US" altLang="ko-KR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MoU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체결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5013" y="592615"/>
            <a:ext cx="881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89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44" y="1749567"/>
            <a:ext cx="2768572" cy="1894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04" y="1749567"/>
            <a:ext cx="2846412" cy="18949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61237" y="3872424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최초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지원 노트북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레노버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요가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902" y="4500448"/>
            <a:ext cx="3181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스마트폰처럼 와이파이에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구애받지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않고 언제 어디서든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인터넷에 접속할 수 있는 연결성 강화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5G PC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수요 증가 기대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470" y="592615"/>
            <a:ext cx="1677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레노버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0551" y="3872424"/>
            <a:ext cx="3416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폴더블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PC ‘ThinkPad X1 Fold’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8472" y="4552558"/>
            <a:ext cx="2961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접었을 때는 태블릿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PC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정도의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8~10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펼쳤을 때는 노트북 스크린 사이즈인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13~17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노트북급의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프로세서를 탑재해 노트북과 비슷한 성능 구현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04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43" y="962108"/>
            <a:ext cx="9014112" cy="3623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113" y="5393598"/>
            <a:ext cx="208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폴더블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PC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확대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폴더블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태블릿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890171" y="5624431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69466" y="5393598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휴대용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PC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축소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노트북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태블릿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20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554743" y="2560320"/>
            <a:ext cx="5082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핵심기술 트렌드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4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8" y="266132"/>
            <a:ext cx="7962403" cy="64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51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9822" y="592615"/>
            <a:ext cx="872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2177" y="1892421"/>
            <a:ext cx="50930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5G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인해 가능해진 기술적 확장과 풍부한 서비스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 관련 기술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95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362" y="592615"/>
            <a:ext cx="723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6021" y="2046514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소비자화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71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2696" y="592615"/>
            <a:ext cx="946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3714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0015" y="2336800"/>
            <a:ext cx="60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IoT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00617" y="2893703"/>
            <a:ext cx="2147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Internet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9279" y="2890074"/>
            <a:ext cx="24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Intelligence of Things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4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5872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221" y="1875819"/>
            <a:ext cx="241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2020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주요 변화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221" y="2432722"/>
            <a:ext cx="2568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비엔나 협약 개정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제도 변화 시작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고속도로 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정밀지도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레벨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가시화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셔틀 서비스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8" name="Picture 4" descr="자율주행 단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6" y="1875819"/>
            <a:ext cx="4486275" cy="42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221" y="4343248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센서의 진화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6500" y="4900151"/>
            <a:ext cx="1915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라이다 센서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레이더 센서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열화상 카메라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371817" y="5077208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7248" y="4615543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벨로다인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콰너지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이노비즈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발레오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국내업체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SOS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카네비컴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7248" y="5803867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비트센싱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트래픽 레이더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71817" y="5988533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84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7061" y="592615"/>
            <a:ext cx="3957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Transportation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125" y="1977419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차세대 교통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878" y="2534322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0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우버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벨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5535" y="19774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다양한 자율주행 차량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7814" y="2534322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셔틀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택시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 배송 서비스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16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978" y="592615"/>
            <a:ext cx="348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Digital health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0188" y="2264228"/>
            <a:ext cx="475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참여업체 수 지난해 대비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20%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 증가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886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6444" y="592615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Robots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9469" y="2336800"/>
            <a:ext cx="182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임무형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시스템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9116" y="2336800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소셜 로봇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956535" y="2798465"/>
            <a:ext cx="411657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06179" y="2890074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인간이 정해놓은 작업 순서대로 수행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3023" y="2890074"/>
            <a:ext cx="2274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사회생활을 함께 영위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998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3410" y="211354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266" y="1110469"/>
            <a:ext cx="48981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가볍게 읽는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주목할 만한 발표 기술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www.thelec.kr/news/articleView.html?idxno=4678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IT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트렌드가 보인다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news.appstory.co.kr/plan12710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참가한 韓 기업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미래차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'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…"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현대차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·LG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 인상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깊어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news.naver.com/main/read.nhn?mode=LSD&amp;mid=sec&amp;sid1=001&amp;oid=119&amp;aid=0002376847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CES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자율주행 기술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선보여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www.kgnews.co.kr/news/articleView.html?idxno=572551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91.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자율주행차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- 11. ZF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전략으로 본 자율주행기술의 현재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www.global-autonews.com/bbs/board.php?bo_table=bd_028&amp;wr_id=96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동향보기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www.g.camp/1108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참관기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https://www.eugenefn.com/common/files/amail//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8"/>
              </a:rPr>
              <a:t>20200115_B2510_leejaeil_624.pdf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hlinkClick r:id="rId9"/>
              </a:rPr>
              <a:t>https://</a:t>
            </a:r>
            <a:r>
              <a:rPr lang="en-US" altLang="ko-KR" sz="1400" dirty="0" smtClean="0">
                <a:hlinkClick r:id="rId9"/>
              </a:rPr>
              <a:t>ee.kookmin.ac.kr/community/board/notice/882</a:t>
            </a:r>
            <a:endParaRPr lang="en-US" altLang="ko-KR" sz="1400" dirty="0" smtClean="0"/>
          </a:p>
          <a:p>
            <a:r>
              <a:rPr lang="en-US" altLang="ko-KR" sz="1400" dirty="0">
                <a:hlinkClick r:id="rId10"/>
              </a:rPr>
              <a:t>https://ee.kookmin.ac.kr/community/board/notice/878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2027" y="1110469"/>
            <a:ext cx="48836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삼성전자의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지능형 로봇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볼리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1"/>
              </a:rPr>
              <a:t>https://blog.naver.com/mchoi0602/221763282089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 발전단계 제시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2"/>
              </a:rPr>
              <a:t>blog.naver.com/mchoi0602/221765801511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삼성전자가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열어갈 미래는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CES 2020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키노트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요약정리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3"/>
              </a:rPr>
              <a:t>sec-story.com/221765557633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 LG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프레스 컨퍼런스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인공지능으로 업그레이드된 新가전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4"/>
              </a:rPr>
              <a:t>http://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4"/>
              </a:rPr>
              <a:t>gamsungit.com/221762398966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 2020]LG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이어 삼성도 ‘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식물재배기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공개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..“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누가 상추 잘 키울까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5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5"/>
              </a:rPr>
              <a:t>www.edaily.co.kr/news/read?newsId=01361206625635752&amp;mediaCodeNo=257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CES: These are the consumer tech trends to watch for 2020 and beyond, according to show organizers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6"/>
              </a:rPr>
              <a:t>https://www.geekwire.com/2020/ces-tech-trends-watch-2020-beyond-according-show-organizers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6"/>
              </a:rPr>
              <a:t>/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[CES 2020]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주목해야 할 미래 기술 트렌드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7"/>
              </a:rPr>
              <a:t>https://www.wired.kr/news/articleView.html?idxno=729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8"/>
              </a:rPr>
              <a:t>https://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18"/>
              </a:rPr>
              <a:t>www.kipost.net/news/articleView.html?idxno=202440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23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08229" y="2560320"/>
            <a:ext cx="361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분야별 분석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2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2028년 상용화 예정인 현대차-우버 합작 플라잉카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7513" y="592615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모빌리티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97" y="3825079"/>
            <a:ext cx="336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현대차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우버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플라잉카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‘S-A1’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056" y="4410775"/>
            <a:ext cx="3889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2028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상용화를 목표로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활주로 없이 수직이착륙이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전기모터작동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배터리내장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 추진 기반 수직이착륙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eVTOL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안전성 위해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예비모터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탑재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보조배터리 필요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운항거리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100km, 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 탑승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6" name="Picture 12" descr="발레오의 자동 전기 배달 드로이드 프로토타입 '발레오 e딜리버4U(eDeliver4U)'. 시속 12km로 도심에서 자율적으로 이동한다. 한번 이동할 때 최대 17개 음식을 배달할 수 있다. 중국 전자상거래 업체 머이턴왕과 함께 개발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7" y="1629343"/>
            <a:ext cx="3361348" cy="18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46127" y="3825537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발레오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무인 전기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배달로봇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‘e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딜리버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4U’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4000" y="4410775"/>
            <a:ext cx="4053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중국 전자상거래 업체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머이턴왕과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협력 개발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12km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이동할 때 알고리즘과 센서 인식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한번 이동할 때 최대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17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음식 배달 가능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주행거리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100km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7172" y="3830699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전기자동차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소니 비전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-S’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5" name="Picture 4" descr="https://post-phinf.pstatic.net/MjAyMDAxMTBfMjAz/MDAxNTc4NjM3MzYyMjAz.Ii1cmiqtDppZ6iU_dSdhcM3R0o-YWvYgR6ZfAo4Iiz0g.39IJ3gyitlVT0-okRHXRpgc9bLpXfBscSu-7OtoDxA0g.JPEG/sony_vision_s_concept_car_1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17" y="1621915"/>
            <a:ext cx="3361348" cy="18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179108" y="4410775"/>
            <a:ext cx="371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CMOS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이미지센서 포함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센서 탑재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솔리드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스테이트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라이다를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이용해 주변 사물과의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고정밀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거리 측정이 가능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335" y="6165101"/>
            <a:ext cx="359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전기항공기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개발중인 기업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에어버스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롤스로이스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지멘스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테슬라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9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00" y="259308"/>
            <a:ext cx="9201640" cy="64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4689" y="383076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ZF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자율주행시스템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3028" y="4464949"/>
            <a:ext cx="6545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전기차 시대로 변화하는 시대의 흐름에 따라 변속기로 유명한 업체인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ZF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자동운전시스템용 전자제어유닛을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2024~2025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시장에 투입할 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승용차는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부분자율주행 적용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트럭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레벨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완전자율주행 적용하며 승용차보다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상용차용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자율 주행 시스템에 집중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상용차는 고속도로 등 정해진 차선 내에서 달리는 경우가 많기 때문에 안정성과 효율성 측면에서 더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나을것으로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예상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352" t="27927" r="15333" b="39055"/>
          <a:stretch/>
        </p:blipFill>
        <p:spPr>
          <a:xfrm>
            <a:off x="4408921" y="1657400"/>
            <a:ext cx="3374158" cy="19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5873" y="592615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자율주행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003" y="4117437"/>
            <a:ext cx="4378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퀄컴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자율주행 플랫폼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스냅드래곤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라이드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5192" y="4732235"/>
            <a:ext cx="63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시스템온칩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SoC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세이프티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가속기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 스택 포함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ADAS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초점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AI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연산기능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1~2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(ADAS)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수준인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부터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4~5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단계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자율주행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필요한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700TOPS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까지 지원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상반기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사전개발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착수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2023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적용계획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0056" y="6045727"/>
            <a:ext cx="2289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*ADAS: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첨단운전자보조시스템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*1TOPS: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초당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연산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" name="Picture 2" descr="http://www.ddaily.co.kr/data/photos/cdn/20200102/art_15783749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21" y="1657400"/>
            <a:ext cx="3374158" cy="22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3986" y="592615"/>
            <a:ext cx="1124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의료</a:t>
            </a:r>
            <a:endParaRPr lang="en-US" altLang="ko-KR" sz="4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862" y="3830761"/>
            <a:ext cx="4735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보쉬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세포 분석 디지털 현미경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비바스코프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566" y="4464949"/>
            <a:ext cx="5052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신체 세포의 디지털 현미경 세포 이미지를 만든 다음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머신러닝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알고리즘을 사용해 분석하여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이상의 질병에 대해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 안에 진단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전문 의료진이 부족한 지역에서 활용도가 높고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사람이 할 수 있는 실수를 줄일 수 있음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내장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배터리팩은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이상 사용 가능하고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클라우드에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저장된 데이터는 전세계 실험실과 공유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올해 중반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4714" y="3830761"/>
            <a:ext cx="2056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브레인코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‘AI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527" y="4464949"/>
            <a:ext cx="459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환자의 뇌파 및 근육 신호로 작동하는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AI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기반 의수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소프트웨어를 사용해 의수에 다양한 제스처 교육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피아노 연주나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캘리그래피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작업도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하반기 미국시장 출시 예정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8400" y="6176356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작년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타임지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 발명품 선정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410" name="Picture 2" descr="http://www.hellot.net/admin/crosseditor_3.5.0.06/binary/images/000202/20200107155230609_2IUCQ41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86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미국 소프트웨어 업체 브레인코의 인공지능(AI) 기반 의수. 사용자 뇌파 및 근육 신호로 작동할 수 있다. 현재 미국 식품의약국(FDA) 승인을 받고 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29" y="1567923"/>
            <a:ext cx="3043140" cy="2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9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1769</Words>
  <Application>Microsoft Office PowerPoint</Application>
  <PresentationFormat>와이드스크린</PresentationFormat>
  <Paragraphs>290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Arial Black</vt:lpstr>
      <vt:lpstr>Arial</vt:lpstr>
      <vt:lpstr>배달의민족 한나체 Air</vt:lpstr>
      <vt:lpstr>HY견고딕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CES2020</dc:title>
  <dc:creator>이 나경</dc:creator>
  <cp:lastModifiedBy>이 나경</cp:lastModifiedBy>
  <cp:revision>102</cp:revision>
  <dcterms:created xsi:type="dcterms:W3CDTF">2020-01-16T00:37:01Z</dcterms:created>
  <dcterms:modified xsi:type="dcterms:W3CDTF">2020-01-20T08:49:34Z</dcterms:modified>
</cp:coreProperties>
</file>